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5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541A0-D5BF-41F1-B473-C5EE5BC3F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F5A4D9-7B6F-43D5-9504-3CDF823E2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EA8A39-0D1B-4796-932D-92A582AD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573C22-0AA9-494F-A1BB-467B5060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DAA95F-37ED-4356-94C6-457B5E10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47459-4733-4EE2-9104-9E2D1227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9EC8DB-7CA5-4FD0-B410-15F38761A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679C2D-D058-479D-BFEA-02C1BF44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6BF0F5-6288-491F-9928-D97754DD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60FFC2-B2C8-40DA-B87E-D48707BF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81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ECCEF0-C76B-4539-8A88-756FB8391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3FE69D-988D-4735-B72C-1AE12A729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2D5EE-6465-49F1-87FD-5D31A5C5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91BA09-39C8-4CC2-9890-7BBD55BC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3BF42A-6419-414F-BC7A-BD7CC3A5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4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E9DB-04D1-4C2D-9787-8FCFE7F5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A47B1B-BAA3-4150-A8E3-FF5C08490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B2CA68-541E-4420-BA0A-EE8DD93E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F4758-1A13-4713-92CD-CB0506CE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E9D54C-73DB-447C-966D-A63A2F3E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00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D7559-18C8-4312-9E4D-A02787E8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65CE5-B4C2-4540-98E4-B10FD5D50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A4335F-5FCC-49EE-A7CD-AB390D94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234399-0833-4FA2-A3F7-CBC073B5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387D20-1A66-475B-A7AB-E0C06A70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36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1A01D-683B-42C0-A739-D9320B32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622E18-2885-45A7-8D21-5FDBC134A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3C04B9-03FB-4BB1-AF48-5FC613EB4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02422C-360F-4E75-9A29-FF5DAF7F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C0AF1F-03AC-4486-8E20-2DCEF6AD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B8E0B0-B05B-40BD-BA02-86007B33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8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A4689-BED0-4C0A-84DB-D972C3D0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8E7459-81AD-4B5D-A365-3DC99BFD2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463CCA-BE79-48AA-B361-C6CEA54DD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7E8B34-AC94-4E69-9760-178347F95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E42449-8C9F-484D-AE67-FBA1AC2BC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15C974-E652-4E30-8D57-821184BE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7AD10-E84F-471A-8EF4-5ABC7B04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6F77A3-6818-4F6B-9954-13541C87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41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8FE19-ED7E-4B5B-947A-C0E82ABC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24C773-2271-45A3-9E44-7A0155A8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FF4046-D3E7-4FE4-AE28-C7955E0E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9D9A22-5E06-438A-A511-870080F4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3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0A05E3-83EF-4F3F-A4C7-0FCFED22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2295CB-2275-4DD5-A947-03414441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056F7E-6538-4B72-9159-479E31E8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80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AB69B-273F-4AF7-9A79-B0558659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A96448-DFD0-456C-8D91-B88E73AE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767F21-6806-4C20-A95E-045142A3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21F48B-C946-4BF2-A58D-893BEF4B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328B6B-D127-4AEE-B092-BA3A36D7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C6DD6B-CED6-4EB1-8EE8-FB636ADC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1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C3D97-B488-4350-B0D0-DD0281AD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BA4555F-8543-4277-8EE4-9C7B6FA97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611D32-DB69-402D-8431-E3AAF9584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14BBE4-21E7-4BED-AB1B-1061D833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05B6E-9994-4A35-B86E-463D05CD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42832B-0B3F-41B4-B25E-8E1647F7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70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22466C3-5204-4A69-96DF-74EB27CE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C05921-BC7F-43FB-A2D2-A12562C68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CA7D8C-30D8-4B75-97C2-AC60634A5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6218-C926-47DD-B634-DBDE9DD09901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3A1005-FEDD-4347-B6C5-B5C20BFE8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6DC02D-B7CE-4181-8431-4B9FAEC72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844B-B6C2-4F36-98EC-CB684E8C3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25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7AC84936-44BE-4DDB-BC70-B69A717DF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825" y="126398"/>
            <a:ext cx="1783502" cy="2075782"/>
          </a:xfrm>
          <a:prstGeom prst="rect">
            <a:avLst/>
          </a:prstGeom>
          <a:noFill/>
        </p:spPr>
      </p:pic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B279927D-C92E-353E-321F-BAD718E12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31" y="285872"/>
            <a:ext cx="2152617" cy="18804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491EA2-3018-AA89-CF7D-9A543D299802}"/>
              </a:ext>
            </a:extLst>
          </p:cNvPr>
          <p:cNvSpPr txBox="1"/>
          <p:nvPr/>
        </p:nvSpPr>
        <p:spPr>
          <a:xfrm>
            <a:off x="2886280" y="1055768"/>
            <a:ext cx="60960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ESTADUAL DA PARAÍBA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COMISSÃO PRÓPRIA DE AVALIAÇÃO – CPA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294E36-9D29-862C-DF89-801135C7A577}"/>
              </a:ext>
            </a:extLst>
          </p:cNvPr>
          <p:cNvSpPr txBox="1"/>
          <p:nvPr/>
        </p:nvSpPr>
        <p:spPr>
          <a:xfrm>
            <a:off x="947212" y="2752045"/>
            <a:ext cx="10755984" cy="323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COORDENAÇÃO DA CPA: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BELARMINO MARIANO NETO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 da Comissão Própria de Avaliação – CPA/UEPB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RUTH BRITO DE FIGUEIREDO MELO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Coordenadora Adjunta da Comissão Própria de Avaliação – CPA/UEPB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CLAUDIANO DE BRITO BATISTA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Secretário da Comissão Própria de Avaliação – CPA/UEPB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Comissão Geral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Representantes de centros, comunidade, setores e categorias de trabalho.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9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056E1B-0DC3-FD4E-55DC-85003CF3D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1" b="1"/>
          <a:stretch/>
        </p:blipFill>
        <p:spPr bwMode="auto">
          <a:xfrm>
            <a:off x="5419264" y="3265080"/>
            <a:ext cx="6129269" cy="3592925"/>
          </a:xfrm>
          <a:prstGeom prst="rect">
            <a:avLst/>
          </a:prstGeom>
          <a:noFill/>
        </p:spPr>
      </p:pic>
      <p:pic>
        <p:nvPicPr>
          <p:cNvPr id="4" name="Imagem 3" descr="Pessoas posando para foto&#10;&#10;Descrição gerada automaticamente">
            <a:extLst>
              <a:ext uri="{FF2B5EF4-FFF2-40B4-BE49-F238E27FC236}">
                <a16:creationId xmlns:a16="http://schemas.microsoft.com/office/drawing/2014/main" id="{6B3B7DDB-79D0-B83F-B454-7BFC0CAF2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47" r="268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583255E-13C0-539C-1618-CF351D393670}"/>
              </a:ext>
            </a:extLst>
          </p:cNvPr>
          <p:cNvSpPr txBox="1"/>
          <p:nvPr/>
        </p:nvSpPr>
        <p:spPr>
          <a:xfrm>
            <a:off x="1027523" y="1939565"/>
            <a:ext cx="10444898" cy="3530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highlight>
                  <a:srgbClr val="00FF00"/>
                </a:highlight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Levantamento de dados da Comissão Própria de Avaliação da UEPB (CPA) para o recredenciamento da Universidade Estadual da Paraíba. RESOLUÇÃO Nº 087/2007. CONSELHO ESTADUAL DE EDUCAÇÃO DA PARAÍBA, no exercício de suas funções e com fundamento no que dispõem o art. 212 da Constituição do Estado e o inciso IV do art. 10 da Lei Federal nº 9.394, de 20 de dezembro de 1996.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FDCA03-A7CA-CEB4-1548-CABD95D078F2}"/>
              </a:ext>
            </a:extLst>
          </p:cNvPr>
          <p:cNvSpPr txBox="1"/>
          <p:nvPr/>
        </p:nvSpPr>
        <p:spPr>
          <a:xfrm>
            <a:off x="813455" y="197143"/>
            <a:ext cx="10565090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SISTEMA DE AVALIAÇÃO INSTITUCIONAL E A COMISSÃO PRÓPRIA DE AVALIAÇÃO DA UEPB (CPA) PARA RECREDENCIAMENTO DA UEPB JUNTO AO CONSELHO ESTADUAL DE EDUCAÇÃO DA PARAÍBA</a:t>
            </a:r>
            <a:endParaRPr lang="pt-BR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0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69F6DE-E683-4646-ADB4-99C062E38649}"/>
              </a:ext>
            </a:extLst>
          </p:cNvPr>
          <p:cNvSpPr txBox="1"/>
          <p:nvPr/>
        </p:nvSpPr>
        <p:spPr>
          <a:xfrm>
            <a:off x="725773" y="428178"/>
            <a:ext cx="1049535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200" b="0" i="0" dirty="0">
                <a:effectLst/>
                <a:highlight>
                  <a:srgbClr val="FFFF00"/>
                </a:highlight>
                <a:latin typeface="Abadi" panose="020B0604020104020204" pitchFamily="34" charset="0"/>
              </a:rPr>
              <a:t>Avaliação Externa?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3200" b="0" i="0" dirty="0">
              <a:effectLst/>
              <a:latin typeface="Abadi" panose="020B06040201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effectLst/>
                <a:highlight>
                  <a:srgbClr val="00FFFF"/>
                </a:highlight>
                <a:latin typeface="Abadi" panose="020B0604020104020204" pitchFamily="34" charset="0"/>
              </a:rPr>
              <a:t>É o processo de avaliação que contempla uma análise global e integrada das instituições de educação superior, em cumprimento às diretrizes preconizadas pelo SINAES.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effectLst/>
                <a:highlight>
                  <a:srgbClr val="00FF00"/>
                </a:highlight>
                <a:latin typeface="Abadi" panose="020B0604020104020204" pitchFamily="34" charset="0"/>
              </a:rPr>
              <a:t>Utiliza metodologia e tratamento diferenciado dos dados para avaliação da instituição, dos cursos e dos estudantes.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effectLst/>
                <a:highlight>
                  <a:srgbClr val="FFFF00"/>
                </a:highlight>
                <a:latin typeface="Abadi" panose="020B0604020104020204" pitchFamily="34" charset="0"/>
              </a:rPr>
              <a:t>Os resultados da avaliação externa são referenciais para os processos de credenciamento das IES, da autorização e do reconhecimento dos cursos de graduação.</a:t>
            </a:r>
          </a:p>
        </p:txBody>
      </p:sp>
    </p:spTree>
    <p:extLst>
      <p:ext uri="{BB962C8B-B14F-4D97-AF65-F5344CB8AC3E}">
        <p14:creationId xmlns:p14="http://schemas.microsoft.com/office/powerpoint/2010/main" val="86203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BC5FEC0-F64C-DE0F-4338-C1EA006D1545}"/>
              </a:ext>
            </a:extLst>
          </p:cNvPr>
          <p:cNvSpPr txBox="1"/>
          <p:nvPr/>
        </p:nvSpPr>
        <p:spPr>
          <a:xfrm>
            <a:off x="703685" y="494679"/>
            <a:ext cx="1061790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0" i="0" dirty="0">
                <a:effectLst/>
                <a:highlight>
                  <a:srgbClr val="00FFFF"/>
                </a:highlight>
                <a:latin typeface="Abadi" panose="020B0604020104020204" pitchFamily="34" charset="0"/>
              </a:rPr>
              <a:t>Avaliação Interna?</a:t>
            </a:r>
          </a:p>
          <a:p>
            <a:pPr algn="l"/>
            <a:endParaRPr lang="pt-BR" sz="3200" b="0" i="0" dirty="0">
              <a:solidFill>
                <a:srgbClr val="0B67B4"/>
              </a:solidFill>
              <a:effectLst/>
              <a:latin typeface="Abadi" panose="020B0604020104020204" pitchFamily="34" charset="0"/>
            </a:endParaRPr>
          </a:p>
          <a:p>
            <a:pPr algn="just"/>
            <a:r>
              <a:rPr lang="pt-BR" sz="3200" b="0" i="0" dirty="0">
                <a:effectLst/>
                <a:highlight>
                  <a:srgbClr val="FFFF00"/>
                </a:highlight>
                <a:latin typeface="Abadi" panose="020B0604020104020204" pitchFamily="34" charset="0"/>
              </a:rPr>
              <a:t>A </a:t>
            </a:r>
            <a:r>
              <a:rPr lang="pt-BR" sz="3200" b="1" i="0" dirty="0">
                <a:effectLst/>
                <a:highlight>
                  <a:srgbClr val="FFFF00"/>
                </a:highlight>
                <a:latin typeface="Abadi" panose="020B0604020104020204" pitchFamily="34" charset="0"/>
              </a:rPr>
              <a:t>Avaliação Institucional Interna</a:t>
            </a:r>
            <a:r>
              <a:rPr lang="pt-BR" sz="3200" b="0" i="0" dirty="0">
                <a:effectLst/>
                <a:highlight>
                  <a:srgbClr val="FFFF00"/>
                </a:highlight>
                <a:latin typeface="Abadi" panose="020B0604020104020204" pitchFamily="34" charset="0"/>
              </a:rPr>
              <a:t> é um dos componentes do Sistema Nacional de </a:t>
            </a:r>
            <a:r>
              <a:rPr lang="pt-BR" sz="3200" b="1" i="0" dirty="0">
                <a:effectLst/>
                <a:highlight>
                  <a:srgbClr val="FFFF00"/>
                </a:highlight>
                <a:latin typeface="Abadi" panose="020B0604020104020204" pitchFamily="34" charset="0"/>
              </a:rPr>
              <a:t>Avaliação</a:t>
            </a:r>
            <a:r>
              <a:rPr lang="pt-BR" sz="3200" b="0" i="0" dirty="0">
                <a:effectLst/>
                <a:highlight>
                  <a:srgbClr val="FFFF00"/>
                </a:highlight>
                <a:latin typeface="Abadi" panose="020B0604020104020204" pitchFamily="34" charset="0"/>
              </a:rPr>
              <a:t> da Educação Superior (SINAES, Lei 10.861, 2004) e visa à melhoria da qualidade da educação superior e ao aprofundamento dos compromissos e responsabilidades sociais das instituições de educação superior.</a:t>
            </a:r>
            <a:endParaRPr lang="pt-BR" sz="3200" b="0" i="0" dirty="0">
              <a:highlight>
                <a:srgbClr val="FFFF00"/>
              </a:highlight>
              <a:latin typeface="Abadi" panose="020B0604020104020204" pitchFamily="34" charset="0"/>
            </a:endParaRPr>
          </a:p>
          <a:p>
            <a:pPr algn="just"/>
            <a:r>
              <a:rPr lang="pt-BR" sz="3200" dirty="0">
                <a:effectLst/>
                <a:highlight>
                  <a:srgbClr val="00FF00"/>
                </a:highlight>
                <a:latin typeface="Abadi" panose="020B0604020104020204" pitchFamily="34" charset="0"/>
              </a:rPr>
              <a:t>Na UEPB esse processo de avaliação deve ser conduzido e sistematizado pela Comissão Própria de Avaliação (CPA) em seus diferentes setores, incluídos representantes da comunidade, sindicais e do movimento estudantil. </a:t>
            </a:r>
          </a:p>
        </p:txBody>
      </p:sp>
    </p:spTree>
    <p:extLst>
      <p:ext uri="{BB962C8B-B14F-4D97-AF65-F5344CB8AC3E}">
        <p14:creationId xmlns:p14="http://schemas.microsoft.com/office/powerpoint/2010/main" val="75329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CBC0E1-9DA6-4490-B73E-8D91A3BE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02" y="643467"/>
            <a:ext cx="763159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F5B5F9E-ED12-1E0A-1E85-BBF7F7085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67317"/>
              </p:ext>
            </p:extLst>
          </p:nvPr>
        </p:nvGraphicFramePr>
        <p:xfrm>
          <a:off x="3091991" y="3276568"/>
          <a:ext cx="7491212" cy="918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1212">
                  <a:extLst>
                    <a:ext uri="{9D8B030D-6E8A-4147-A177-3AD203B41FA5}">
                      <a16:colId xmlns:a16="http://schemas.microsoft.com/office/drawing/2014/main" val="2634533652"/>
                    </a:ext>
                  </a:extLst>
                </a:gridCol>
              </a:tblGrid>
              <a:tr h="296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000">
                          <a:effectLst/>
                        </a:rPr>
                        <a:t>Gráfico 1 – Os 5 Eixos temáticas e as 10 Dimensões do SINAES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292253"/>
                  </a:ext>
                </a:extLst>
              </a:tr>
              <a:tr h="325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957436"/>
                  </a:ext>
                </a:extLst>
              </a:tr>
              <a:tr h="296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Fonte: Nota técnica nº 14/2014 – CGACGIES/DAES/INEP/MEC.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917049"/>
                  </a:ext>
                </a:extLst>
              </a:tr>
            </a:tbl>
          </a:graphicData>
        </a:graphic>
      </p:graphicFrame>
      <p:pic>
        <p:nvPicPr>
          <p:cNvPr id="2049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835F206E-22D2-9D5B-F68C-87293F944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9" y="554102"/>
            <a:ext cx="10807591" cy="63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7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6CDE9A0D-EF90-119A-108C-DB36380EF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713" y="651315"/>
            <a:ext cx="10286862" cy="5558985"/>
          </a:xfrm>
          <a:prstGeom prst="rect">
            <a:avLst/>
          </a:prstGeom>
          <a:noFill/>
        </p:spPr>
      </p:pic>
      <p:pic>
        <p:nvPicPr>
          <p:cNvPr id="3073" name="Imagem 2" descr="Texto, chat ou mensagem de texto&#10;&#10;Descrição gerada automaticamente">
            <a:extLst>
              <a:ext uri="{FF2B5EF4-FFF2-40B4-BE49-F238E27FC236}">
                <a16:creationId xmlns:a16="http://schemas.microsoft.com/office/drawing/2014/main" id="{2CE56F39-DB79-E655-C655-77F79D00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4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58F91E8-3367-3D08-EC52-7B0F8957CB84}"/>
              </a:ext>
            </a:extLst>
          </p:cNvPr>
          <p:cNvSpPr txBox="1"/>
          <p:nvPr/>
        </p:nvSpPr>
        <p:spPr>
          <a:xfrm>
            <a:off x="1067586" y="1268915"/>
            <a:ext cx="9612983" cy="475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highlight>
                  <a:srgbClr val="FFFF00"/>
                </a:highlight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Matriz SWOT, é possível considerarmos quatro fatores a partir de contrapontos que se complementam para encontrarmos: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highlight>
                  <a:srgbClr val="FFFF00"/>
                </a:highlight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fatores internos positivos (força) e negativos (fraquezas);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highlight>
                  <a:srgbClr val="FFFF00"/>
                </a:highlight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externos positivos (oportunidades) e negativos (ameaças), através dos quais, temos como identificar as vantagens para uma avaliação institucional mais realista.</a:t>
            </a:r>
          </a:p>
        </p:txBody>
      </p:sp>
    </p:spTree>
    <p:extLst>
      <p:ext uri="{BB962C8B-B14F-4D97-AF65-F5344CB8AC3E}">
        <p14:creationId xmlns:p14="http://schemas.microsoft.com/office/powerpoint/2010/main" val="352986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E7466E9-C1FD-B019-401A-33B692893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11295"/>
              </p:ext>
            </p:extLst>
          </p:nvPr>
        </p:nvGraphicFramePr>
        <p:xfrm>
          <a:off x="2115910" y="3244884"/>
          <a:ext cx="8419384" cy="998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9384">
                  <a:extLst>
                    <a:ext uri="{9D8B030D-6E8A-4147-A177-3AD203B41FA5}">
                      <a16:colId xmlns:a16="http://schemas.microsoft.com/office/drawing/2014/main" val="2522996659"/>
                    </a:ext>
                  </a:extLst>
                </a:gridCol>
              </a:tblGrid>
              <a:tr h="3222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Box 01 – Dados Institucionais da UEPB – 2010 a 2020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23857"/>
                  </a:ext>
                </a:extLst>
              </a:tr>
              <a:tr h="354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500918"/>
                  </a:ext>
                </a:extLst>
              </a:tr>
              <a:tr h="3222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Fonte: PROPLAN, Portal da UEPB 2020.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787568"/>
                  </a:ext>
                </a:extLst>
              </a:tr>
            </a:tbl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3A30D22-7FBA-9428-2409-2AE84016A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475476"/>
              </p:ext>
            </p:extLst>
          </p:nvPr>
        </p:nvGraphicFramePr>
        <p:xfrm>
          <a:off x="578214" y="1319753"/>
          <a:ext cx="10872180" cy="472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m de Bitmap" r:id="rId3" imgW="12170195" imgH="5006774" progId="Paint.Picture">
                  <p:embed/>
                </p:oleObj>
              </mc:Choice>
              <mc:Fallback>
                <p:oleObj name="Imagem de Bitmap" r:id="rId3" imgW="12170195" imgH="500677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14" y="1319753"/>
                        <a:ext cx="10872180" cy="4727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84AC25F-515D-0340-1CFB-B4C73F0861EA}"/>
              </a:ext>
            </a:extLst>
          </p:cNvPr>
          <p:cNvSpPr txBox="1"/>
          <p:nvPr/>
        </p:nvSpPr>
        <p:spPr>
          <a:xfrm>
            <a:off x="794209" y="5411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Box 01 – Dados Institucionais da UEPB – 2010 a 2020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B0523F-7983-B9F7-3F28-C7F26A87353F}"/>
              </a:ext>
            </a:extLst>
          </p:cNvPr>
          <p:cNvSpPr txBox="1"/>
          <p:nvPr/>
        </p:nvSpPr>
        <p:spPr>
          <a:xfrm>
            <a:off x="1237268" y="61689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Fonte: PROPLAN, Portal da UEPB 2020.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10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BB95D72-A06C-41F0-4158-873823C1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437" y="4699654"/>
            <a:ext cx="8584676" cy="10443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3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Abadi" panose="020B0604020104020204" pitchFamily="34" charset="0"/>
                <a:ea typeface="+mj-ea"/>
                <a:cs typeface="+mj-cs"/>
              </a:rPr>
              <a:t>REUNIÕES ENTRE CPA, PROGAD, PDI, </a:t>
            </a:r>
            <a:r>
              <a:rPr lang="en-US" altLang="pt-BR" sz="3600" b="1" dirty="0">
                <a:solidFill>
                  <a:schemeClr val="bg1"/>
                </a:solidFill>
                <a:highlight>
                  <a:srgbClr val="00FF00"/>
                </a:highlight>
                <a:latin typeface="Abadi" panose="020B0604020104020204" pitchFamily="34" charset="0"/>
                <a:ea typeface="+mj-ea"/>
                <a:cs typeface="+mj-cs"/>
              </a:rPr>
              <a:t>PROEAD, REITORIA E CPA DA UFRN.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pt-BR" sz="3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Abadi" panose="020B0604020104020204" pitchFamily="34" charset="0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pt-BR" sz="3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D07810-8B2D-5C1B-520A-06F20DB1A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r="37182"/>
          <a:stretch/>
        </p:blipFill>
        <p:spPr bwMode="auto"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1" name="Imagem 1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A337CE12-3E77-EEEE-4BF1-9C3465D0C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r="19811"/>
          <a:stretch/>
        </p:blipFill>
        <p:spPr bwMode="auto"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CEA0579-7051-2DFE-B8AC-1035433CCB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r="4906" b="2"/>
          <a:stretch/>
        </p:blipFill>
        <p:spPr bwMode="auto"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BC069AA-64E6-E00C-F6BF-EA52C6DD3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33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474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Times New Roman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Belarmino Mariano</dc:creator>
  <cp:lastModifiedBy>Ruth Melo</cp:lastModifiedBy>
  <cp:revision>3</cp:revision>
  <dcterms:created xsi:type="dcterms:W3CDTF">2021-09-21T17:07:06Z</dcterms:created>
  <dcterms:modified xsi:type="dcterms:W3CDTF">2022-05-10T14:21:28Z</dcterms:modified>
</cp:coreProperties>
</file>